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quicktime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71"/>
  </p:notesMasterIdLst>
  <p:handoutMasterIdLst>
    <p:handoutMasterId r:id="rId72"/>
  </p:handoutMasterIdLst>
  <p:sldIdLst>
    <p:sldId id="398" r:id="rId2"/>
    <p:sldId id="275" r:id="rId3"/>
    <p:sldId id="276" r:id="rId4"/>
    <p:sldId id="291" r:id="rId5"/>
    <p:sldId id="293" r:id="rId6"/>
    <p:sldId id="295" r:id="rId7"/>
    <p:sldId id="256" r:id="rId8"/>
    <p:sldId id="369" r:id="rId9"/>
    <p:sldId id="266" r:id="rId10"/>
    <p:sldId id="259" r:id="rId11"/>
    <p:sldId id="370" r:id="rId12"/>
    <p:sldId id="277" r:id="rId13"/>
    <p:sldId id="371" r:id="rId14"/>
    <p:sldId id="300" r:id="rId15"/>
    <p:sldId id="397" r:id="rId16"/>
    <p:sldId id="384" r:id="rId17"/>
    <p:sldId id="278" r:id="rId18"/>
    <p:sldId id="372" r:id="rId19"/>
    <p:sldId id="306" r:id="rId20"/>
    <p:sldId id="385" r:id="rId21"/>
    <p:sldId id="279" r:id="rId22"/>
    <p:sldId id="373" r:id="rId23"/>
    <p:sldId id="311" r:id="rId24"/>
    <p:sldId id="399" r:id="rId25"/>
    <p:sldId id="386" r:id="rId26"/>
    <p:sldId id="280" r:id="rId27"/>
    <p:sldId id="374" r:id="rId28"/>
    <p:sldId id="318" r:id="rId29"/>
    <p:sldId id="387" r:id="rId30"/>
    <p:sldId id="268" r:id="rId31"/>
    <p:sldId id="375" r:id="rId32"/>
    <p:sldId id="271" r:id="rId33"/>
    <p:sldId id="272" r:id="rId34"/>
    <p:sldId id="388" r:id="rId35"/>
    <p:sldId id="281" r:id="rId36"/>
    <p:sldId id="376" r:id="rId37"/>
    <p:sldId id="324" r:id="rId38"/>
    <p:sldId id="389" r:id="rId39"/>
    <p:sldId id="282" r:id="rId40"/>
    <p:sldId id="377" r:id="rId41"/>
    <p:sldId id="330" r:id="rId42"/>
    <p:sldId id="390" r:id="rId43"/>
    <p:sldId id="283" r:id="rId44"/>
    <p:sldId id="378" r:id="rId45"/>
    <p:sldId id="336" r:id="rId46"/>
    <p:sldId id="391" r:id="rId47"/>
    <p:sldId id="284" r:id="rId48"/>
    <p:sldId id="379" r:id="rId49"/>
    <p:sldId id="342" r:id="rId50"/>
    <p:sldId id="392" r:id="rId51"/>
    <p:sldId id="285" r:id="rId52"/>
    <p:sldId id="380" r:id="rId53"/>
    <p:sldId id="348" r:id="rId54"/>
    <p:sldId id="393" r:id="rId55"/>
    <p:sldId id="286" r:id="rId56"/>
    <p:sldId id="381" r:id="rId57"/>
    <p:sldId id="354" r:id="rId58"/>
    <p:sldId id="394" r:id="rId59"/>
    <p:sldId id="287" r:id="rId60"/>
    <p:sldId id="382" r:id="rId61"/>
    <p:sldId id="360" r:id="rId62"/>
    <p:sldId id="395" r:id="rId63"/>
    <p:sldId id="288" r:id="rId64"/>
    <p:sldId id="383" r:id="rId65"/>
    <p:sldId id="366" r:id="rId66"/>
    <p:sldId id="396" r:id="rId67"/>
    <p:sldId id="289" r:id="rId68"/>
    <p:sldId id="400" r:id="rId69"/>
    <p:sldId id="261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8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54F9C-263A-468E-96EB-FE5364640BEB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00684-63FB-4DA0-B05F-E30798913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067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F1DD5-78B3-4855-8F20-E75A923503B0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4EC76-7DB9-4E08-98B3-C6609C7B9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8707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4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9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82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53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70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6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3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6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84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0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83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32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39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A4EC76-7DB9-4E08-98B3-C6609C7B94F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60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C8C9-B64F-47EC-ADB0-FF0AC03A9DDA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8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AAE0-5718-446C-8F12-6A77C537E00A}" type="datetime1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6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095DB-79B2-4004-9C0B-D00045FEC292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5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3AD8-7E68-47A1-8C88-DDB106F5B277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4218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8244E-4AB4-4970-9DFC-D322DFC5E7CA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85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9B0F-F38D-42C2-B178-07E72647C685}" type="datetime1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21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09BC-2D3A-4DEF-B0F1-77C3647B3544}" type="datetime1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41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BE1F-7E5F-4683-818B-4E487E27D023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80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676A-01B5-4B97-AF81-6DAB65DFD038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6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00FF-A4DC-42F2-B283-7AF047672A20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0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90FED-9029-4024-90CA-6E4C72F2969B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7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DE58E-BD1F-4EEE-ADAE-A12FB9E3F4FE}" type="datetime1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7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025C-E525-49E6-9DC3-DCC630603F64}" type="datetime1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E0BA-2C52-487C-A068-896F91DC39D6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6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AF3-A331-4D00-AE9F-EB71A1E5F4A5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38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715D-DC97-4F0D-8234-96B4BFCA4880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9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82F8-171D-4758-B10B-07832DDF1BBD}" type="datetime1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4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D40496F-F68D-4A3C-A2BC-0631BFA41DD9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648-8006-432F-82BD-6DE0F74D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55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jpeg"/><Relationship Id="rId5" Type="http://schemas.openxmlformats.org/officeDocument/2006/relationships/image" Target="../media/image17.png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10" Type="http://schemas.openxmlformats.org/officeDocument/2006/relationships/image" Target="../media/image27.jpeg"/><Relationship Id="rId4" Type="http://schemas.openxmlformats.org/officeDocument/2006/relationships/package" Target="../embeddings/Microsoft_Excel_Worksheet3.xlsx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EECT 122 LAB NOTEBOOK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Cody Fletcher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9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731" r="10486"/>
          <a:stretch/>
        </p:blipFill>
        <p:spPr>
          <a:xfrm>
            <a:off x="205946" y="2684104"/>
            <a:ext cx="3690551" cy="325125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248" r="7406" b="14050"/>
          <a:stretch/>
        </p:blipFill>
        <p:spPr>
          <a:xfrm>
            <a:off x="3303373" y="2417461"/>
            <a:ext cx="4489621" cy="3517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b="10826"/>
          <a:stretch/>
        </p:blipFill>
        <p:spPr>
          <a:xfrm>
            <a:off x="7702739" y="2614429"/>
            <a:ext cx="4299430" cy="31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The circuits that were built in the lab correlated to the </a:t>
            </a:r>
            <a:r>
              <a:rPr lang="en-US" dirty="0" err="1"/>
              <a:t>Multisim</a:t>
            </a:r>
            <a:r>
              <a:rPr lang="en-US" dirty="0"/>
              <a:t> simulations and truth tables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2</a:t>
            </a:r>
            <a:br>
              <a:rPr lang="en-US" dirty="0"/>
            </a:br>
            <a:r>
              <a:rPr lang="en-US" sz="2800" dirty="0" err="1"/>
              <a:t>Nand</a:t>
            </a:r>
            <a:r>
              <a:rPr lang="en-US" sz="2800" dirty="0"/>
              <a:t>  Latch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6069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</a:t>
            </a:r>
            <a:r>
              <a:rPr lang="en-US" dirty="0" smtClean="0"/>
              <a:t>1</a:t>
            </a:r>
            <a:endParaRPr lang="en-US" dirty="0"/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Test </a:t>
            </a:r>
            <a:r>
              <a:rPr lang="en-US" dirty="0" err="1" smtClean="0"/>
              <a:t>ch.</a:t>
            </a:r>
            <a:r>
              <a:rPr lang="en-US" dirty="0" smtClean="0"/>
              <a:t> 5 Flip Flop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Test the states of the latch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Elvis </a:t>
            </a:r>
            <a:r>
              <a:rPr lang="en-US" dirty="0"/>
              <a:t>2 S# </a:t>
            </a:r>
            <a:r>
              <a:rPr lang="en-US" dirty="0" smtClean="0"/>
              <a:t>1677D1E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Muiltisim</a:t>
            </a: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Miscellaneous wires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74LS00 chips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74LS00 Data sheet</a:t>
            </a:r>
            <a:endParaRPr lang="en-US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1K resistors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Dip switch 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4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" y="1911139"/>
            <a:ext cx="6572250" cy="4846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284174"/>
              </p:ext>
            </p:extLst>
          </p:nvPr>
        </p:nvGraphicFramePr>
        <p:xfrm>
          <a:off x="6648644" y="3533651"/>
          <a:ext cx="4385227" cy="1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Worksheet" r:id="rId5" imgW="4752989" imgH="1352430" progId="Excel.Sheet.12">
                  <p:embed/>
                </p:oleObj>
              </mc:Choice>
              <mc:Fallback>
                <p:oleObj name="Worksheet" r:id="rId5" imgW="4752989" imgH="13524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48644" y="3533651"/>
                        <a:ext cx="4385227" cy="124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787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3" y="2026298"/>
            <a:ext cx="5346672" cy="39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The NAND latch circuits that were built in the lab correlated to the </a:t>
            </a:r>
            <a:r>
              <a:rPr lang="en-US" dirty="0" err="1"/>
              <a:t>Multisim</a:t>
            </a:r>
            <a:r>
              <a:rPr lang="en-US" dirty="0"/>
              <a:t> simulations and truth tables.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3</a:t>
            </a:r>
            <a:br>
              <a:rPr lang="en-US" dirty="0"/>
            </a:br>
            <a:r>
              <a:rPr lang="en-US" sz="2800" dirty="0"/>
              <a:t>SR Latch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4504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</a:t>
            </a:r>
            <a:r>
              <a:rPr lang="en-US" dirty="0" smtClean="0"/>
              <a:t>1</a:t>
            </a:r>
            <a:endParaRPr lang="en-US" dirty="0"/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Simulate a Set/Reset Circuit in </a:t>
            </a:r>
            <a:r>
              <a:rPr lang="en-US" dirty="0" err="1" smtClean="0"/>
              <a:t>Multisim</a:t>
            </a:r>
            <a:r>
              <a:rPr lang="en-US" dirty="0" smtClean="0"/>
              <a:t> using 74LS279 chip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Muiltisim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74LS279 Data Sheet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93" y="1563359"/>
            <a:ext cx="6644724" cy="4487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19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450" y="1819469"/>
            <a:ext cx="3539866" cy="284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972066" y="1447799"/>
            <a:ext cx="4527586" cy="4808538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0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Pg. 132 Fig. 4-2				pg. 2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1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AND/OR Operation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2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 smtClean="0"/>
              <a:t>Nand</a:t>
            </a:r>
            <a:r>
              <a:rPr lang="en-US" dirty="0" smtClean="0"/>
              <a:t>  Latch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3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SR Latch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4 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D Latch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5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JK Latch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6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2”s compliment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</a:t>
            </a:r>
            <a:r>
              <a:rPr lang="en-US" dirty="0"/>
              <a:t>7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74lLS283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5654493" y="1447800"/>
            <a:ext cx="4698047" cy="4808537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Lab 8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Asynchronous Counter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</a:t>
            </a:r>
            <a:r>
              <a:rPr lang="en-US" dirty="0"/>
              <a:t>9 </a:t>
            </a:r>
            <a:endParaRPr lang="en-US" dirty="0" smtClean="0"/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Synchronous Counter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Lab </a:t>
            </a:r>
            <a:r>
              <a:rPr lang="en-US" dirty="0" smtClean="0"/>
              <a:t>10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MOD 12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11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CMOS Characterization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12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74LS138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13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555 Timer	74LS90	74LS47	Hex display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Design 1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Make 3 clocks from 1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Lab FF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Lou’s Design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Instructor Andy Bell                          By Cody Fletcher                      EECT 122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</a:t>
            </a:fld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208108" y="4703804"/>
            <a:ext cx="271849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114270" y="4703804"/>
            <a:ext cx="337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9020433" y="4720280"/>
            <a:ext cx="263611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Successfully simulated the set/reset circuit in </a:t>
            </a:r>
            <a:r>
              <a:rPr lang="en-US" dirty="0" err="1"/>
              <a:t>Multisim</a:t>
            </a:r>
            <a:r>
              <a:rPr lang="en-US" dirty="0"/>
              <a:t> using the 74LS279 chip.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4 </a:t>
            </a:r>
            <a:br>
              <a:rPr lang="en-US" dirty="0"/>
            </a:br>
            <a:r>
              <a:rPr lang="en-US" sz="2800" dirty="0"/>
              <a:t>D Latch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771701"/>
          </a:xfrm>
        </p:spPr>
        <p:txBody>
          <a:bodyPr>
            <a:normAutofit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Simulate and create a D Latch in </a:t>
            </a:r>
            <a:r>
              <a:rPr lang="en-US" dirty="0" err="1"/>
              <a:t>Multisim</a:t>
            </a:r>
            <a:r>
              <a:rPr lang="en-US" dirty="0"/>
              <a:t> and in the Lab.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Elvis II S#1677D1E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(1) 74LS74 DUAL D-TYPE FLIP-FLOPS WITH PRESET AND CLEAR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(3) 1K OHM RESISTORS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(1) MULTI SWITCH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VARIOUS WIRE CONNECTORS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MULTI-CHANNEL OSCILLOSCOPE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CLOCK INPUT GENERATOR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820" y="2111635"/>
            <a:ext cx="5345858" cy="424562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23</a:t>
            </a:fld>
            <a:endParaRPr lang="en-US"/>
          </a:p>
        </p:txBody>
      </p:sp>
      <p:pic>
        <p:nvPicPr>
          <p:cNvPr id="3074" name="Up Arrow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9525"/>
            <a:ext cx="1428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833" y="2111635"/>
            <a:ext cx="2717595" cy="4049486"/>
          </a:xfrm>
          <a:prstGeom prst="rect">
            <a:avLst/>
          </a:prstGeom>
        </p:spPr>
      </p:pic>
      <p:pic>
        <p:nvPicPr>
          <p:cNvPr id="9" name="Picture 3" descr="C:\Users\Adam\Desktop\Lab4 d latch\20150211_1053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r="38586"/>
          <a:stretch/>
        </p:blipFill>
        <p:spPr bwMode="auto">
          <a:xfrm rot="5400000">
            <a:off x="2557965" y="3726659"/>
            <a:ext cx="1981007" cy="288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-33352" y="4478694"/>
          <a:ext cx="5221172" cy="1483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Worksheet" r:id="rId3" imgW="6067456" imgH="1723950" progId="Excel.Sheet.12">
                  <p:embed/>
                </p:oleObj>
              </mc:Choice>
              <mc:Fallback>
                <p:oleObj name="Worksheet" r:id="rId3" imgW="6067456" imgH="17239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3352" y="4478694"/>
                        <a:ext cx="5221172" cy="1483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Up Arrow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9525"/>
            <a:ext cx="1428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20" y="1992838"/>
            <a:ext cx="5518540" cy="412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THE CLOCKED D FLIP FLOP FUNCTIONED ACCORDING TO THE SIMULATION AND TO THE TRUTH TABLE. THE ONLY UNDISIRED CONDITION THAT WAS INCONCLUSIVE WAS WHEN CLEAR AND PRESET WERE BOTH IN A ACTIVE-LOW STATE.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5</a:t>
            </a:r>
            <a:br>
              <a:rPr lang="en-US" dirty="0"/>
            </a:br>
            <a:r>
              <a:rPr lang="en-US" sz="2800" dirty="0"/>
              <a:t>JK Latch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3515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5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Simulate and create a JK Flip Flop in </a:t>
            </a:r>
            <a:r>
              <a:rPr lang="en-US" dirty="0" err="1"/>
              <a:t>Multisim</a:t>
            </a:r>
            <a:r>
              <a:rPr lang="en-US" dirty="0"/>
              <a:t> and in the Lab.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Elvis II S#1677D1E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(1) 74LS73 CLOCKED JK FLIP-FLOP.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(1) MULTI SWITCH.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(2) 1K OHM RESISTORS.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VARIOUS WIRE CONNECTORS.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CLOCK INPUT GENERATOR.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MULTI CHANNEL OSCILLOSCOPE.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206968"/>
              </p:ext>
            </p:extLst>
          </p:nvPr>
        </p:nvGraphicFramePr>
        <p:xfrm>
          <a:off x="1108820" y="4813300"/>
          <a:ext cx="6067425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Worksheet" r:id="rId4" imgW="6067440" imgH="1352460" progId="Excel.Sheet.12">
                  <p:embed/>
                </p:oleObj>
              </mc:Choice>
              <mc:Fallback>
                <p:oleObj name="Worksheet" r:id="rId4" imgW="6067440" imgH="1352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8820" y="4813300"/>
                        <a:ext cx="6067425" cy="1352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2" name="Elbow Connector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900" y="65898713"/>
            <a:ext cx="5535613" cy="2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Elbow Connector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75" y="65871725"/>
            <a:ext cx="5535613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820" y="1624519"/>
            <a:ext cx="7105650" cy="304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02" y="2635182"/>
            <a:ext cx="2764232" cy="210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Adam\Desktop\Lab5 JK LATCH\20150211_0913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r="25263"/>
          <a:stretch/>
        </p:blipFill>
        <p:spPr bwMode="auto">
          <a:xfrm rot="5400000">
            <a:off x="7487986" y="4531024"/>
            <a:ext cx="1891117" cy="217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78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THE JK CLOCKED FLIP FLOP OPERATED AT WE HAD EXPECTED IT TOO. THE TOGGLE MODE WORKED CORRECTLY AND BOTH THE INPUTS J AND K GAVE US THE DESIRED OUTPUTS THAT WE WERE LOOKING FOR.  ONLY ISSUE WAS WITH THE ONE PICTURE OF THE OSCILLOSCOPE OTHER THAN THAT IT WAS A SUCCESSFUL SIMULATION AND TEST OF THE 74LS73 CHIP.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0</a:t>
            </a:r>
            <a:br>
              <a:rPr lang="en-US" dirty="0"/>
            </a:br>
            <a:r>
              <a:rPr lang="en-US" sz="2800" dirty="0"/>
              <a:t>Pg. 132 Fig. 4-2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5657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</a:t>
            </a:r>
            <a:r>
              <a:rPr lang="en-US" dirty="0" smtClean="0"/>
              <a:t>1</a:t>
            </a:r>
            <a:endParaRPr lang="en-US" dirty="0"/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2671119"/>
          </a:xfrm>
        </p:spPr>
        <p:txBody>
          <a:bodyPr/>
          <a:lstStyle/>
          <a:p>
            <a:r>
              <a:rPr lang="en-US" dirty="0" smtClean="0"/>
              <a:t>Lab 6</a:t>
            </a:r>
            <a:br>
              <a:rPr lang="en-US" dirty="0" smtClean="0"/>
            </a:br>
            <a:r>
              <a:rPr lang="en-US" sz="2800" dirty="0" smtClean="0"/>
              <a:t>Adding Binary Numbers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61518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By: Cody Fletcher, Ramon </a:t>
            </a:r>
            <a:r>
              <a:rPr lang="en-US" dirty="0" err="1" smtClean="0"/>
              <a:t>Jamili</a:t>
            </a:r>
            <a:endParaRPr lang="en-US" dirty="0" smtClean="0"/>
          </a:p>
          <a:p>
            <a:r>
              <a:rPr lang="en-US" dirty="0" smtClean="0"/>
              <a:t>Instructor: Andy Bell</a:t>
            </a:r>
          </a:p>
          <a:p>
            <a:r>
              <a:rPr lang="en-US" dirty="0" smtClean="0"/>
              <a:t>Bench 1</a:t>
            </a:r>
          </a:p>
          <a:p>
            <a:r>
              <a:rPr lang="en-US" dirty="0" smtClean="0"/>
              <a:t>Class: EECT122</a:t>
            </a:r>
          </a:p>
          <a:p>
            <a:r>
              <a:rPr lang="en-US" dirty="0" smtClean="0"/>
              <a:t>Date: 2/18/15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6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Build a </a:t>
            </a:r>
            <a:r>
              <a:rPr lang="en-US" dirty="0" err="1"/>
              <a:t>multisim</a:t>
            </a:r>
            <a:r>
              <a:rPr lang="en-US" dirty="0"/>
              <a:t> simulation that adds two four bit numbers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Multisim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Excel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3617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3291166"/>
              </p:ext>
            </p:extLst>
          </p:nvPr>
        </p:nvGraphicFramePr>
        <p:xfrm>
          <a:off x="567727" y="2496064"/>
          <a:ext cx="10355644" cy="34846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6562"/>
                <a:gridCol w="686562"/>
                <a:gridCol w="743776"/>
                <a:gridCol w="686562"/>
                <a:gridCol w="686562"/>
                <a:gridCol w="686562"/>
                <a:gridCol w="686562"/>
                <a:gridCol w="686562"/>
                <a:gridCol w="686562"/>
                <a:gridCol w="686562"/>
                <a:gridCol w="686562"/>
                <a:gridCol w="686562"/>
                <a:gridCol w="686562"/>
                <a:gridCol w="686562"/>
                <a:gridCol w="686562"/>
              </a:tblGrid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0001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79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79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79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78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0011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79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798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27" y="1925699"/>
            <a:ext cx="5449077" cy="395970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Successfully simulated a 2’s compliment circuit in </a:t>
            </a:r>
            <a:r>
              <a:rPr lang="en-US" dirty="0" err="1"/>
              <a:t>Multisim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7</a:t>
            </a:r>
            <a:br>
              <a:rPr lang="en-US" dirty="0"/>
            </a:br>
            <a:r>
              <a:rPr lang="en-US" sz="2800" dirty="0"/>
              <a:t>74lLS283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3762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1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Simulate a 4 Bit Adder in </a:t>
            </a:r>
            <a:r>
              <a:rPr lang="en-US" dirty="0" err="1"/>
              <a:t>Multisim</a:t>
            </a:r>
            <a:r>
              <a:rPr lang="en-US" dirty="0"/>
              <a:t>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Multisim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6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13" y="1483738"/>
            <a:ext cx="6909134" cy="500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Successfully simulated a 4 Bit Adder in </a:t>
            </a:r>
            <a:r>
              <a:rPr lang="en-US" dirty="0" err="1"/>
              <a:t>Multisim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8</a:t>
            </a:r>
            <a:br>
              <a:rPr lang="en-US" dirty="0"/>
            </a:br>
            <a:r>
              <a:rPr lang="en-US" sz="2800" dirty="0"/>
              <a:t>Asynchronous Counter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3927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Recreate the example circuit from pg. 132 fig 4-2 in Muiltisim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Muiltisim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Excel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6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Simulate an Asynchronous Counter in </a:t>
            </a:r>
            <a:r>
              <a:rPr lang="en-US" dirty="0" err="1"/>
              <a:t>Multisim</a:t>
            </a:r>
            <a:r>
              <a:rPr lang="en-US" dirty="0"/>
              <a:t>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Multisim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6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814" y="1518638"/>
            <a:ext cx="2726908" cy="2443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722" y="3997324"/>
            <a:ext cx="1777971" cy="1420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814" y="4084325"/>
            <a:ext cx="1777971" cy="1333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03" y="1755608"/>
            <a:ext cx="4885682" cy="35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Successfully simulated an Asynchronous Counter in </a:t>
            </a:r>
            <a:r>
              <a:rPr lang="en-US" dirty="0" err="1"/>
              <a:t>Multisim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1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9 </a:t>
            </a:r>
            <a:br>
              <a:rPr lang="en-US" dirty="0"/>
            </a:br>
            <a:r>
              <a:rPr lang="en-US" sz="2800" dirty="0"/>
              <a:t>Synchronous Counter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21976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6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Simulate an Synchronous Counter in </a:t>
            </a:r>
            <a:r>
              <a:rPr lang="en-US" dirty="0" err="1"/>
              <a:t>Multisim</a:t>
            </a:r>
            <a:r>
              <a:rPr lang="en-US" dirty="0"/>
              <a:t>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41148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Multisim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46" y="1426464"/>
            <a:ext cx="5863493" cy="4241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58" y="1426464"/>
            <a:ext cx="2592295" cy="2327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711" y="3775941"/>
            <a:ext cx="1754856" cy="1321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0488" y="3986427"/>
            <a:ext cx="1661828" cy="13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Successfully simulated an Synchronous Circuit in </a:t>
            </a:r>
            <a:r>
              <a:rPr lang="en-US" dirty="0" err="1"/>
              <a:t>Multisim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10</a:t>
            </a:r>
            <a:br>
              <a:rPr lang="en-US" dirty="0"/>
            </a:br>
            <a:r>
              <a:rPr lang="en-US" sz="2800" dirty="0"/>
              <a:t>MOD 12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49161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Simulate and create in the Lab at MOD-12 Counter.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Multisim</a:t>
            </a:r>
            <a:r>
              <a:rPr lang="en-US" dirty="0"/>
              <a:t>                                                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Elvis II S#1677D1E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Multimeter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74LS112 Chips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74LS112 Data Sheet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74LS11 Chip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74LS11 Data Sheet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74LS00 Chip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74LS00 Data Sheet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LED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Various Wires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93" y="1670180"/>
            <a:ext cx="6349968" cy="4606990"/>
          </a:xfrm>
          <a:prstGeom prst="rect">
            <a:avLst/>
          </a:prstGeom>
        </p:spPr>
      </p:pic>
      <p:pic>
        <p:nvPicPr>
          <p:cNvPr id="7" name="mod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1194" y="2537926"/>
            <a:ext cx="4016248" cy="22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6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5" y="2054489"/>
            <a:ext cx="6400022" cy="4653929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074204"/>
              </p:ext>
            </p:extLst>
          </p:nvPr>
        </p:nvGraphicFramePr>
        <p:xfrm>
          <a:off x="6373149" y="2521220"/>
          <a:ext cx="5338958" cy="3720465"/>
        </p:xfrm>
        <a:graphic>
          <a:graphicData uri="http://schemas.openxmlformats.org/drawingml/2006/table">
            <a:tbl>
              <a:tblPr/>
              <a:tblGrid>
                <a:gridCol w="124010"/>
                <a:gridCol w="417718"/>
                <a:gridCol w="417718"/>
                <a:gridCol w="417718"/>
                <a:gridCol w="124010"/>
                <a:gridCol w="417718"/>
                <a:gridCol w="417718"/>
                <a:gridCol w="417718"/>
                <a:gridCol w="124010"/>
                <a:gridCol w="417718"/>
                <a:gridCol w="124010"/>
                <a:gridCol w="417718"/>
                <a:gridCol w="124010"/>
                <a:gridCol w="417718"/>
                <a:gridCol w="124010"/>
                <a:gridCol w="417718"/>
                <a:gridCol w="417718"/>
              </a:tblGrid>
              <a:tr h="17352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52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A'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C'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X(A'C')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Y(B')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Z(ABC)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XY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XYZ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52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52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52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B'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B'+C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52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26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6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Unable to successfully build the circuit in the Lab.  Our </a:t>
            </a:r>
            <a:r>
              <a:rPr lang="en-US" dirty="0" err="1"/>
              <a:t>Multisim</a:t>
            </a:r>
            <a:r>
              <a:rPr lang="en-US" dirty="0"/>
              <a:t> simulation drew to much power on the Elvis II board and would not work.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11</a:t>
            </a:r>
            <a:br>
              <a:rPr lang="en-US" dirty="0"/>
            </a:br>
            <a:r>
              <a:rPr lang="en-US" sz="2800" dirty="0"/>
              <a:t>CMOS Characterization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39276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3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Calculate the Propagation delay in </a:t>
            </a:r>
            <a:r>
              <a:rPr lang="en-US" dirty="0" err="1"/>
              <a:t>Multisim</a:t>
            </a:r>
            <a:r>
              <a:rPr lang="en-US" dirty="0"/>
              <a:t> and in the Lab.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Compare Lab results with Data Sheets</a:t>
            </a:r>
          </a:p>
          <a:p>
            <a:pPr marL="41148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Multisim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Elvis II S#1677D1E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74LS00 Chip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74LS00 Data Sheet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CD4011 Chip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CD4011 Data Sheet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Multimeter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Various wires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3" y="2027990"/>
            <a:ext cx="5523528" cy="3895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671" y="2837947"/>
            <a:ext cx="4188938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Successfully calculated the propagation delay between the 2 chips.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Compared lab results with data sheets.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9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12</a:t>
            </a:r>
            <a:br>
              <a:rPr lang="en-US" dirty="0"/>
            </a:br>
            <a:r>
              <a:rPr lang="en-US" sz="2800" dirty="0"/>
              <a:t>74LS138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6069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1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Simulate and create a 74LS138 Decoder circuit in </a:t>
            </a:r>
            <a:r>
              <a:rPr lang="en-US" dirty="0" err="1"/>
              <a:t>Multisim</a:t>
            </a:r>
            <a:r>
              <a:rPr lang="en-US" dirty="0"/>
              <a:t> and in the lab.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Multisim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Elvis II S#1677D1E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74LS138 Chip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74LS138 Data Sheet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LED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Various Wires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54" y="1483738"/>
            <a:ext cx="6688883" cy="4918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3153" y="1993350"/>
            <a:ext cx="2848776" cy="2127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256" y="1632856"/>
            <a:ext cx="3455994" cy="30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2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Successfully simulated and created a 74LS138 Decoder in </a:t>
            </a:r>
            <a:r>
              <a:rPr lang="en-US" dirty="0" err="1"/>
              <a:t>Multisim</a:t>
            </a:r>
            <a:r>
              <a:rPr lang="en-US" dirty="0"/>
              <a:t> and in the Lab.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13</a:t>
            </a:r>
            <a:br>
              <a:rPr lang="en-US" dirty="0"/>
            </a:br>
            <a:r>
              <a:rPr lang="en-US" sz="2800" dirty="0"/>
              <a:t>555 Timer	</a:t>
            </a:r>
            <a:r>
              <a:rPr lang="en-US" sz="2800" dirty="0" smtClean="0"/>
              <a:t>  74LS90  </a:t>
            </a:r>
            <a:r>
              <a:rPr lang="en-US" sz="2800" dirty="0"/>
              <a:t>	74LS47	</a:t>
            </a:r>
            <a:r>
              <a:rPr lang="en-US" sz="2800" dirty="0" smtClean="0"/>
              <a:t> Hex </a:t>
            </a:r>
            <a:r>
              <a:rPr lang="en-US" sz="2800" dirty="0"/>
              <a:t>display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5822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59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916195" y="4143632"/>
            <a:ext cx="354227" cy="8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493741" y="4135393"/>
            <a:ext cx="354227" cy="8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939481" y="4151871"/>
            <a:ext cx="354227" cy="8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31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Recreated the circuit and it functioned properly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4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Simulate and design a 555 Timer Hex Display in </a:t>
            </a:r>
            <a:r>
              <a:rPr lang="en-US" dirty="0" err="1"/>
              <a:t>Multisim</a:t>
            </a:r>
            <a:r>
              <a:rPr lang="en-US" dirty="0"/>
              <a:t> and in the Lab.</a:t>
            </a:r>
          </a:p>
          <a:p>
            <a:pPr>
              <a:buClr>
                <a:srgbClr val="C00000"/>
              </a:buClr>
            </a:pPr>
            <a:endParaRPr lang="en-US" dirty="0"/>
          </a:p>
          <a:p>
            <a:pPr>
              <a:buClr>
                <a:srgbClr val="C00000"/>
              </a:buClr>
            </a:pPr>
            <a:r>
              <a:rPr lang="en-US" dirty="0" err="1"/>
              <a:t>Multisim</a:t>
            </a:r>
            <a:endParaRPr lang="en-US" dirty="0"/>
          </a:p>
          <a:p>
            <a:pPr>
              <a:buClr>
                <a:srgbClr val="C00000"/>
              </a:buClr>
            </a:pPr>
            <a:r>
              <a:rPr lang="en-US" dirty="0"/>
              <a:t>Breadboard</a:t>
            </a:r>
          </a:p>
          <a:p>
            <a:pPr>
              <a:buClr>
                <a:srgbClr val="C00000"/>
              </a:buClr>
            </a:pPr>
            <a:r>
              <a:rPr lang="en-US" dirty="0"/>
              <a:t>555 Chip</a:t>
            </a:r>
          </a:p>
          <a:p>
            <a:pPr>
              <a:buClr>
                <a:srgbClr val="C00000"/>
              </a:buClr>
            </a:pPr>
            <a:r>
              <a:rPr lang="en-US" dirty="0"/>
              <a:t>555 Data Sheet</a:t>
            </a:r>
          </a:p>
          <a:p>
            <a:pPr>
              <a:buClr>
                <a:srgbClr val="C00000"/>
              </a:buClr>
            </a:pPr>
            <a:r>
              <a:rPr lang="en-US" dirty="0"/>
              <a:t>74LS90 Chip</a:t>
            </a:r>
          </a:p>
          <a:p>
            <a:pPr>
              <a:buClr>
                <a:srgbClr val="C00000"/>
              </a:buClr>
            </a:pPr>
            <a:r>
              <a:rPr lang="en-US" dirty="0"/>
              <a:t>74LS90 Data Sheet</a:t>
            </a:r>
          </a:p>
          <a:p>
            <a:pPr>
              <a:buClr>
                <a:srgbClr val="C00000"/>
              </a:buClr>
            </a:pPr>
            <a:r>
              <a:rPr lang="en-US" dirty="0"/>
              <a:t>74LS47 Chip</a:t>
            </a:r>
          </a:p>
          <a:p>
            <a:pPr>
              <a:buClr>
                <a:srgbClr val="C00000"/>
              </a:buClr>
            </a:pPr>
            <a:r>
              <a:rPr lang="en-US" dirty="0"/>
              <a:t>74LS47 Data Sheet</a:t>
            </a:r>
          </a:p>
          <a:p>
            <a:pPr>
              <a:buClr>
                <a:srgbClr val="C00000"/>
              </a:buClr>
            </a:pPr>
            <a:r>
              <a:rPr lang="en-US" dirty="0"/>
              <a:t>7 Segment Display</a:t>
            </a:r>
          </a:p>
          <a:p>
            <a:pPr>
              <a:buClr>
                <a:srgbClr val="C00000"/>
              </a:buClr>
            </a:pPr>
            <a:r>
              <a:rPr lang="en-US" dirty="0"/>
              <a:t>Various </a:t>
            </a:r>
            <a:r>
              <a:rPr lang="en-US" dirty="0" err="1"/>
              <a:t>Risistors</a:t>
            </a:r>
            <a:r>
              <a:rPr lang="en-US" dirty="0"/>
              <a:t>, Capacitor</a:t>
            </a:r>
          </a:p>
          <a:p>
            <a:pPr>
              <a:buClr>
                <a:srgbClr val="C00000"/>
              </a:buClr>
            </a:pPr>
            <a:r>
              <a:rPr lang="en-US" dirty="0"/>
              <a:t>Various Wires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20" y="1877807"/>
            <a:ext cx="6418003" cy="4603372"/>
          </a:xfrm>
          <a:prstGeom prst="rect">
            <a:avLst/>
          </a:prstGeom>
        </p:spPr>
      </p:pic>
      <p:pic>
        <p:nvPicPr>
          <p:cNvPr id="8" name="7 s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1759" y="1866107"/>
            <a:ext cx="3365462" cy="1896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8115" y="3675057"/>
            <a:ext cx="3114425" cy="24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9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Successfully simulated and designed a 555 Timer Hex Display.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 1</a:t>
            </a:r>
            <a:br>
              <a:rPr lang="en-US" dirty="0"/>
            </a:br>
            <a:r>
              <a:rPr lang="en-US" sz="2800" dirty="0"/>
              <a:t>Make 3 clocks from 1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3680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Create a way to turn One Clock into Three Clocks.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err="1"/>
              <a:t>Multisim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93" y="8320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93" y="2127379"/>
            <a:ext cx="6243603" cy="4521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196" y="2220686"/>
            <a:ext cx="2991739" cy="269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5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Troubleshooting and Conclusion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Successfully simulated turning one clock into three.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6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FF</a:t>
            </a:r>
            <a:br>
              <a:rPr lang="en-US" dirty="0"/>
            </a:br>
            <a:r>
              <a:rPr lang="en-US" sz="2800" dirty="0"/>
              <a:t>Lou’s Design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6398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By: Cody Fletcher, Ramon </a:t>
            </a:r>
            <a:r>
              <a:rPr lang="en-US" dirty="0" err="1"/>
              <a:t>Jamili</a:t>
            </a:r>
            <a:endParaRPr lang="en-US" dirty="0"/>
          </a:p>
          <a:p>
            <a:r>
              <a:rPr lang="en-US" dirty="0"/>
              <a:t>Bench 1</a:t>
            </a:r>
          </a:p>
          <a:p>
            <a:r>
              <a:rPr lang="en-US" dirty="0"/>
              <a:t>Instructor: Andy Bell</a:t>
            </a:r>
          </a:p>
          <a:p>
            <a:r>
              <a:rPr lang="en-US" dirty="0"/>
              <a:t>Class: EECT122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Unable to perform this lab due to lack of time with Lou’s Design.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Sheets: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69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005290"/>
              </p:ext>
            </p:extLst>
          </p:nvPr>
        </p:nvGraphicFramePr>
        <p:xfrm>
          <a:off x="4223657" y="3020083"/>
          <a:ext cx="2743035" cy="1562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Packager Shell Object" showAsIcon="1" r:id="rId3" imgW="1206360" imgH="686880" progId="Package">
                  <p:embed/>
                </p:oleObj>
              </mc:Choice>
              <mc:Fallback>
                <p:oleObj name="Packager Shell Object" showAsIcon="1" r:id="rId3" imgW="120636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3657" y="3020083"/>
                        <a:ext cx="2743035" cy="1562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3004457" y="3429000"/>
            <a:ext cx="1763486" cy="32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51857" y="302008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For</a:t>
            </a:r>
          </a:p>
          <a:p>
            <a:r>
              <a:rPr lang="en-US" dirty="0" smtClean="0"/>
              <a:t>Data Sheets</a:t>
            </a:r>
          </a:p>
        </p:txBody>
      </p:sp>
    </p:spTree>
    <p:extLst>
      <p:ext uri="{BB962C8B-B14F-4D97-AF65-F5344CB8AC3E}">
        <p14:creationId xmlns:p14="http://schemas.microsoft.com/office/powerpoint/2010/main" val="24904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798"/>
            <a:ext cx="8825658" cy="2868829"/>
          </a:xfrm>
        </p:spPr>
        <p:txBody>
          <a:bodyPr/>
          <a:lstStyle/>
          <a:p>
            <a:r>
              <a:rPr lang="en-US" dirty="0" smtClean="0"/>
              <a:t>Lab 1</a:t>
            </a:r>
            <a:br>
              <a:rPr lang="en-US" dirty="0" smtClean="0"/>
            </a:br>
            <a:r>
              <a:rPr lang="en-US" sz="2800" dirty="0" smtClean="0"/>
              <a:t>AND/OR Operation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7057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By: Cody </a:t>
            </a:r>
            <a:r>
              <a:rPr lang="en-US" dirty="0"/>
              <a:t>Fletcher, Dakota Johnson, Josiah Abel</a:t>
            </a:r>
          </a:p>
          <a:p>
            <a:r>
              <a:rPr lang="en-US" dirty="0" smtClean="0"/>
              <a:t>Bench 6</a:t>
            </a:r>
          </a:p>
          <a:p>
            <a:r>
              <a:rPr lang="en-US" dirty="0" smtClean="0"/>
              <a:t>Instructor: Andy Bell</a:t>
            </a:r>
          </a:p>
          <a:p>
            <a:r>
              <a:rPr lang="en-US" dirty="0" smtClean="0"/>
              <a:t>Class: EECT122</a:t>
            </a:r>
          </a:p>
          <a:p>
            <a:r>
              <a:rPr lang="en-US" dirty="0" smtClean="0"/>
              <a:t>Date: 1/28/15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Objectives, </a:t>
            </a:r>
            <a:r>
              <a:rPr lang="en-US" dirty="0" smtClean="0"/>
              <a:t>Equipment, </a:t>
            </a:r>
            <a:r>
              <a:rPr lang="en-US" dirty="0"/>
              <a:t>and Parts: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To test AND/OR Operations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This lab is based on Boolean theories 1-12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Elvis 2 S# 1677D1E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Miscellaneous wires 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74LS08 and 74LS32 </a:t>
            </a:r>
            <a:r>
              <a:rPr lang="en-US" dirty="0" smtClean="0"/>
              <a:t>chips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74LS08 and </a:t>
            </a:r>
            <a:r>
              <a:rPr lang="en-US" dirty="0" smtClean="0"/>
              <a:t>74LS32 Data sheets</a:t>
            </a: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1K resistors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/>
              <a:t>Dip switch 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4922" y="47270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Data/Lab </a:t>
            </a:r>
            <a:r>
              <a:rPr lang="en-US" dirty="0" smtClean="0"/>
              <a:t>Results/Simulations/Schematics: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978852" cy="43513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Instructor Andy Bell                          By Cody Fletcher                      EECT 122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1648-8006-432F-82BD-6DE0F74D5FB1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65675"/>
              </p:ext>
            </p:extLst>
          </p:nvPr>
        </p:nvGraphicFramePr>
        <p:xfrm>
          <a:off x="6826904" y="2499519"/>
          <a:ext cx="2255793" cy="2183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975"/>
                <a:gridCol w="151907"/>
                <a:gridCol w="142413"/>
                <a:gridCol w="142413"/>
                <a:gridCol w="123825"/>
                <a:gridCol w="219075"/>
                <a:gridCol w="151907"/>
                <a:gridCol w="142413"/>
                <a:gridCol w="142413"/>
                <a:gridCol w="123825"/>
                <a:gridCol w="607627"/>
              </a:tblGrid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5955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9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417</TotalTime>
  <Words>2164</Words>
  <Application>Microsoft Office PowerPoint</Application>
  <PresentationFormat>Widescreen</PresentationFormat>
  <Paragraphs>787</Paragraphs>
  <Slides>69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Century Gothic</vt:lpstr>
      <vt:lpstr>Wingdings</vt:lpstr>
      <vt:lpstr>Wingdings 3</vt:lpstr>
      <vt:lpstr>Ion</vt:lpstr>
      <vt:lpstr>Worksheet</vt:lpstr>
      <vt:lpstr>Microsoft Excel Worksheet</vt:lpstr>
      <vt:lpstr>Package</vt:lpstr>
      <vt:lpstr>EECT 122 LAB NOTEBOOK</vt:lpstr>
      <vt:lpstr>Table of Contents</vt:lpstr>
      <vt:lpstr>Lab 0 Pg. 132 Fig. 4-2 </vt:lpstr>
      <vt:lpstr>Objectives, Equipment, and Parts:</vt:lpstr>
      <vt:lpstr>Data/Lab Results/Simulations/Schematics: </vt:lpstr>
      <vt:lpstr>Troubleshooting and Conclusion:</vt:lpstr>
      <vt:lpstr>Lab 1 AND/OR Operation</vt:lpstr>
      <vt:lpstr>Objectives, Equipment, and Parts:</vt:lpstr>
      <vt:lpstr>Data/Lab Results/Simulations/Schematics: </vt:lpstr>
      <vt:lpstr>Data/Lab Results/Simulations/Schematics: </vt:lpstr>
      <vt:lpstr>Troubleshooting and Conclusion:</vt:lpstr>
      <vt:lpstr>Lab 2 Nand  Latch </vt:lpstr>
      <vt:lpstr>Objectives, Equipment, and Parts:</vt:lpstr>
      <vt:lpstr>Data/Lab Results/Simulations/Schematics: </vt:lpstr>
      <vt:lpstr>Data/Lab Results/Simulations/Schematics: </vt:lpstr>
      <vt:lpstr>Troubleshooting and Conclusion:</vt:lpstr>
      <vt:lpstr>Lab 3 SR Latch</vt:lpstr>
      <vt:lpstr>Objectives, Equipment, and Parts:</vt:lpstr>
      <vt:lpstr>Data/Lab Results/Simulations/Schematics: </vt:lpstr>
      <vt:lpstr>Troubleshooting and Conclusion:</vt:lpstr>
      <vt:lpstr>Lab 4  D Latch</vt:lpstr>
      <vt:lpstr>Objectives, Equipment, and Parts:</vt:lpstr>
      <vt:lpstr>Data/Lab Results/Simulations/Schematics: </vt:lpstr>
      <vt:lpstr>Data/Lab Results/Simulations/Schematics: </vt:lpstr>
      <vt:lpstr>Troubleshooting and Conclusion:</vt:lpstr>
      <vt:lpstr>Lab 5 JK Latch </vt:lpstr>
      <vt:lpstr>Objectives, Equipment, and Parts:</vt:lpstr>
      <vt:lpstr>Data/Lab Results/Simulations/Schematics: </vt:lpstr>
      <vt:lpstr>Troubleshooting and Conclusion:</vt:lpstr>
      <vt:lpstr>Lab 6 Adding Binary Numbers</vt:lpstr>
      <vt:lpstr>Objectives, Equipment, and Parts:</vt:lpstr>
      <vt:lpstr>Data/Lab Results/Simulations/Schematics: </vt:lpstr>
      <vt:lpstr>Data/Lab Results/Simulations/Schematics: </vt:lpstr>
      <vt:lpstr>Troubleshooting and Conclusion:</vt:lpstr>
      <vt:lpstr>Lab 7 74lLS283 </vt:lpstr>
      <vt:lpstr>Objectives, Equipment, and Parts:</vt:lpstr>
      <vt:lpstr>Data/Lab Results/Simulations/Schematics: </vt:lpstr>
      <vt:lpstr>Troubleshooting and Conclusion:</vt:lpstr>
      <vt:lpstr>Lab 8 Asynchronous Counter  </vt:lpstr>
      <vt:lpstr>Objectives, Equipment, and Parts:</vt:lpstr>
      <vt:lpstr>Data/Lab Results/Simulations/Schematics: </vt:lpstr>
      <vt:lpstr>Troubleshooting and Conclusion:</vt:lpstr>
      <vt:lpstr>Lab 9  Synchronous Counter </vt:lpstr>
      <vt:lpstr>Objectives, Equipment, and Parts:</vt:lpstr>
      <vt:lpstr>Data/Lab Results/Simulations/Schematics: </vt:lpstr>
      <vt:lpstr>Troubleshooting and Conclusion:</vt:lpstr>
      <vt:lpstr>Lab 10 MOD 12</vt:lpstr>
      <vt:lpstr>Objectives, Equipment, and Parts:</vt:lpstr>
      <vt:lpstr>Data/Lab Results/Simulations/Schematics: </vt:lpstr>
      <vt:lpstr>Troubleshooting and Conclusion:</vt:lpstr>
      <vt:lpstr>Lab 11 CMOS Characterization </vt:lpstr>
      <vt:lpstr>Objectives, Equipment, and Parts:</vt:lpstr>
      <vt:lpstr>Data/Lab Results/Simulations/Schematics: </vt:lpstr>
      <vt:lpstr>Troubleshooting and Conclusion:</vt:lpstr>
      <vt:lpstr>Lab 12 74LS138 </vt:lpstr>
      <vt:lpstr>Objectives, Equipment, and Parts:</vt:lpstr>
      <vt:lpstr>Data/Lab Results/Simulations/Schematics: </vt:lpstr>
      <vt:lpstr>Troubleshooting and Conclusion:</vt:lpstr>
      <vt:lpstr>Lab 13 555 Timer   74LS90   74LS47  Hex display </vt:lpstr>
      <vt:lpstr>Objectives, Equipment, and Parts:</vt:lpstr>
      <vt:lpstr>Data/Lab Results/Simulations/Schematics: </vt:lpstr>
      <vt:lpstr>Troubleshooting and Conclusion:</vt:lpstr>
      <vt:lpstr>Design 1 Make 3 clocks from 1 </vt:lpstr>
      <vt:lpstr>Objectives, Equipment, and Parts:</vt:lpstr>
      <vt:lpstr>Data/Lab Results/Simulations/Schematics: </vt:lpstr>
      <vt:lpstr>Troubleshooting and Conclusion:</vt:lpstr>
      <vt:lpstr>Lab FF Lou’s Design </vt:lpstr>
      <vt:lpstr>PowerPoint Presentation</vt:lpstr>
      <vt:lpstr>Data Sheets: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X</dc:title>
  <dc:creator>Dakota H Johnson</dc:creator>
  <cp:lastModifiedBy>Corey Harris</cp:lastModifiedBy>
  <cp:revision>49</cp:revision>
  <dcterms:created xsi:type="dcterms:W3CDTF">2015-01-21T16:59:32Z</dcterms:created>
  <dcterms:modified xsi:type="dcterms:W3CDTF">2015-05-06T17:09:52Z</dcterms:modified>
</cp:coreProperties>
</file>